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7"/>
  </p:sldMasterIdLst>
  <p:sldIdLst>
    <p:sldId id="256" r:id="rId8"/>
  </p:sldIdLst>
  <p:sldSz cx="9906000" cy="6858000" type="A4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452D2-9C69-463A-88E9-AD6B803A4A53}" v="63" dt="2024-11-04T04:28:05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12" autoAdjust="0"/>
    <p:restoredTop sz="94660"/>
  </p:normalViewPr>
  <p:slideViewPr>
    <p:cSldViewPr snapToObjects="1">
      <p:cViewPr varScale="1">
        <p:scale>
          <a:sx n="58" d="100"/>
          <a:sy n="58" d="100"/>
        </p:scale>
        <p:origin x="1700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n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9424" y="1066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185335" y="1066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067689" y="1066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948526" y="1056067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7835806" y="1056067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309424" y="2965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endParaRPr lang="en-GB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196704" y="2965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072615" y="2965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952078" y="2965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835806" y="2965563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endParaRPr lang="en-GB" dirty="0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09424" y="4876800"/>
            <a:ext cx="4561026" cy="14478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 baseline="0"/>
            </a:lvl1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5056350" y="4876800"/>
            <a:ext cx="4533783" cy="14478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3962400" y="381000"/>
            <a:ext cx="14033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5685201" y="381000"/>
            <a:ext cx="14033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7759700" y="381000"/>
            <a:ext cx="11557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9245600" y="381000"/>
            <a:ext cx="4127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15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266700" y="762000"/>
            <a:ext cx="9385300" cy="56388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27" name="TextBox 6"/>
          <p:cNvSpPr txBox="1">
            <a:spLocks noChangeArrowheads="1"/>
          </p:cNvSpPr>
          <p:nvPr userDrawn="1"/>
        </p:nvSpPr>
        <p:spPr bwMode="auto">
          <a:xfrm>
            <a:off x="247650" y="304800"/>
            <a:ext cx="2063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600" b="1">
                <a:latin typeface="Arial" charset="0"/>
                <a:cs typeface="Arial" charset="0"/>
              </a:rPr>
              <a:t>The Lean Canvas</a:t>
            </a:r>
          </a:p>
        </p:txBody>
      </p:sp>
      <p:sp>
        <p:nvSpPr>
          <p:cNvPr id="1028" name="TextBox 7"/>
          <p:cNvSpPr txBox="1">
            <a:spLocks noChangeArrowheads="1"/>
          </p:cNvSpPr>
          <p:nvPr userDrawn="1"/>
        </p:nvSpPr>
        <p:spPr bwMode="auto">
          <a:xfrm>
            <a:off x="3860800" y="184150"/>
            <a:ext cx="14033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700" i="1">
                <a:latin typeface="Arial" charset="0"/>
                <a:cs typeface="Arial" charset="0"/>
              </a:rPr>
              <a:t>Designed for:</a:t>
            </a:r>
          </a:p>
        </p:txBody>
      </p:sp>
      <p:sp>
        <p:nvSpPr>
          <p:cNvPr id="1029" name="TextBox 8"/>
          <p:cNvSpPr txBox="1">
            <a:spLocks noChangeArrowheads="1"/>
          </p:cNvSpPr>
          <p:nvPr userDrawn="1"/>
        </p:nvSpPr>
        <p:spPr bwMode="auto">
          <a:xfrm>
            <a:off x="5586413" y="180975"/>
            <a:ext cx="14033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700" i="1">
                <a:latin typeface="Arial" charset="0"/>
                <a:cs typeface="Arial" charset="0"/>
              </a:rPr>
              <a:t>Designed by:</a:t>
            </a:r>
          </a:p>
        </p:txBody>
      </p:sp>
      <p:sp>
        <p:nvSpPr>
          <p:cNvPr id="1030" name="TextBox 9"/>
          <p:cNvSpPr txBox="1">
            <a:spLocks noChangeArrowheads="1"/>
          </p:cNvSpPr>
          <p:nvPr userDrawn="1"/>
        </p:nvSpPr>
        <p:spPr bwMode="auto">
          <a:xfrm>
            <a:off x="7664450" y="180975"/>
            <a:ext cx="1214438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700" i="1">
                <a:latin typeface="Arial" charset="0"/>
                <a:cs typeface="Arial" charset="0"/>
              </a:rPr>
              <a:t>Date:</a:t>
            </a:r>
          </a:p>
        </p:txBody>
      </p:sp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9142413" y="180975"/>
            <a:ext cx="620712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700" i="1">
                <a:latin typeface="Arial" charset="0"/>
                <a:cs typeface="Arial" charset="0"/>
              </a:rPr>
              <a:t>Version:</a:t>
            </a:r>
          </a:p>
        </p:txBody>
      </p:sp>
      <p:sp>
        <p:nvSpPr>
          <p:cNvPr id="1032" name="TextBox 11"/>
          <p:cNvSpPr txBox="1">
            <a:spLocks noChangeArrowheads="1"/>
          </p:cNvSpPr>
          <p:nvPr userDrawn="1"/>
        </p:nvSpPr>
        <p:spPr bwMode="auto">
          <a:xfrm>
            <a:off x="244475" y="788988"/>
            <a:ext cx="17494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>
                <a:latin typeface="Arial" charset="0"/>
                <a:cs typeface="Arial" charset="0"/>
              </a:rPr>
              <a:t>Problem</a:t>
            </a:r>
          </a:p>
        </p:txBody>
      </p:sp>
      <p:sp>
        <p:nvSpPr>
          <p:cNvPr id="1034" name="TextBox 13"/>
          <p:cNvSpPr txBox="1">
            <a:spLocks noChangeArrowheads="1"/>
          </p:cNvSpPr>
          <p:nvPr userDrawn="1"/>
        </p:nvSpPr>
        <p:spPr bwMode="auto">
          <a:xfrm>
            <a:off x="244475" y="4572000"/>
            <a:ext cx="24495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>
                <a:latin typeface="Arial" charset="0"/>
                <a:cs typeface="Arial" charset="0"/>
              </a:rPr>
              <a:t>Feasibility of Implementation</a:t>
            </a:r>
          </a:p>
        </p:txBody>
      </p:sp>
      <p:sp>
        <p:nvSpPr>
          <p:cNvPr id="1035" name="TextBox 14"/>
          <p:cNvSpPr txBox="1">
            <a:spLocks noChangeArrowheads="1"/>
          </p:cNvSpPr>
          <p:nvPr userDrawn="1"/>
        </p:nvSpPr>
        <p:spPr bwMode="auto">
          <a:xfrm>
            <a:off x="2124075" y="788988"/>
            <a:ext cx="1751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>
                <a:latin typeface="Arial" charset="0"/>
                <a:cs typeface="Arial" charset="0"/>
              </a:rPr>
              <a:t>Solution</a:t>
            </a:r>
          </a:p>
        </p:txBody>
      </p:sp>
      <p:sp>
        <p:nvSpPr>
          <p:cNvPr id="1036" name="TextBox 15"/>
          <p:cNvSpPr txBox="1">
            <a:spLocks noChangeArrowheads="1"/>
          </p:cNvSpPr>
          <p:nvPr userDrawn="1"/>
        </p:nvSpPr>
        <p:spPr bwMode="auto">
          <a:xfrm>
            <a:off x="2124075" y="2649538"/>
            <a:ext cx="1751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>
                <a:latin typeface="Arial" charset="0"/>
                <a:cs typeface="Arial" charset="0"/>
              </a:rPr>
              <a:t>Key Metrics</a:t>
            </a:r>
          </a:p>
        </p:txBody>
      </p:sp>
      <p:sp>
        <p:nvSpPr>
          <p:cNvPr id="1037" name="TextBox 16"/>
          <p:cNvSpPr txBox="1">
            <a:spLocks noChangeArrowheads="1"/>
          </p:cNvSpPr>
          <p:nvPr userDrawn="1"/>
        </p:nvSpPr>
        <p:spPr bwMode="auto">
          <a:xfrm>
            <a:off x="4025900" y="788988"/>
            <a:ext cx="17494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>
                <a:latin typeface="Arial" charset="0"/>
                <a:cs typeface="Arial" charset="0"/>
              </a:rPr>
              <a:t>Unique Value Prop.</a:t>
            </a:r>
          </a:p>
        </p:txBody>
      </p:sp>
      <p:sp>
        <p:nvSpPr>
          <p:cNvPr id="1039" name="TextBox 18"/>
          <p:cNvSpPr txBox="1">
            <a:spLocks noChangeArrowheads="1"/>
          </p:cNvSpPr>
          <p:nvPr userDrawn="1"/>
        </p:nvSpPr>
        <p:spPr bwMode="auto">
          <a:xfrm>
            <a:off x="5919788" y="782638"/>
            <a:ext cx="17494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>
                <a:latin typeface="Arial" charset="0"/>
                <a:cs typeface="Arial" charset="0"/>
              </a:rPr>
              <a:t>Unfair Advantage</a:t>
            </a:r>
          </a:p>
        </p:txBody>
      </p:sp>
      <p:sp>
        <p:nvSpPr>
          <p:cNvPr id="1040" name="TextBox 19"/>
          <p:cNvSpPr txBox="1">
            <a:spLocks noChangeArrowheads="1"/>
          </p:cNvSpPr>
          <p:nvPr userDrawn="1"/>
        </p:nvSpPr>
        <p:spPr bwMode="auto">
          <a:xfrm>
            <a:off x="5919788" y="2643188"/>
            <a:ext cx="1749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>
                <a:latin typeface="Arial" charset="0"/>
                <a:cs typeface="Arial" charset="0"/>
              </a:rPr>
              <a:t>Project Originality</a:t>
            </a:r>
          </a:p>
        </p:txBody>
      </p:sp>
      <p:sp>
        <p:nvSpPr>
          <p:cNvPr id="1041" name="TextBox 20"/>
          <p:cNvSpPr txBox="1">
            <a:spLocks noChangeArrowheads="1"/>
          </p:cNvSpPr>
          <p:nvPr userDrawn="1"/>
        </p:nvSpPr>
        <p:spPr bwMode="auto">
          <a:xfrm>
            <a:off x="7818438" y="788988"/>
            <a:ext cx="17494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>
                <a:latin typeface="Arial" charset="0"/>
                <a:cs typeface="Arial" charset="0"/>
              </a:rPr>
              <a:t>Customer Segments</a:t>
            </a:r>
          </a:p>
        </p:txBody>
      </p:sp>
      <p:sp>
        <p:nvSpPr>
          <p:cNvPr id="1043" name="TextBox 22"/>
          <p:cNvSpPr txBox="1">
            <a:spLocks noChangeArrowheads="1"/>
          </p:cNvSpPr>
          <p:nvPr userDrawn="1"/>
        </p:nvSpPr>
        <p:spPr bwMode="auto">
          <a:xfrm>
            <a:off x="4973638" y="4572000"/>
            <a:ext cx="25495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>
                <a:latin typeface="Arial" charset="0"/>
                <a:cs typeface="Arial" charset="0"/>
              </a:rPr>
              <a:t>Disadvantages and Improvement Plans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244475" y="762000"/>
            <a:ext cx="1879600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2124075" y="760413"/>
            <a:ext cx="1881188" cy="1882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2124075" y="2643188"/>
            <a:ext cx="1881188" cy="192881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4005263" y="762000"/>
            <a:ext cx="1879600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5884863" y="762000"/>
            <a:ext cx="1879600" cy="1882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5884863" y="2643188"/>
            <a:ext cx="1879600" cy="192881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1" name="Rectangle 30"/>
          <p:cNvSpPr/>
          <p:nvPr userDrawn="1"/>
        </p:nvSpPr>
        <p:spPr>
          <a:xfrm>
            <a:off x="7770813" y="762000"/>
            <a:ext cx="1881187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2" name="Rectangle 31"/>
          <p:cNvSpPr/>
          <p:nvPr userDrawn="1"/>
        </p:nvSpPr>
        <p:spPr>
          <a:xfrm>
            <a:off x="244475" y="4579938"/>
            <a:ext cx="4713288" cy="1820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4957763" y="4579938"/>
            <a:ext cx="4692650" cy="1820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53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706438"/>
            <a:ext cx="360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638" y="71120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5" name="Picture 1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8" y="70643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6" name="Picture 1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71"/>
          <a:stretch>
            <a:fillRect/>
          </a:stretch>
        </p:blipFill>
        <p:spPr bwMode="auto">
          <a:xfrm>
            <a:off x="7489032" y="449580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7" name="Picture 19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838" y="70643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20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711200"/>
            <a:ext cx="360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9" name="Picture 2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5" r="6839"/>
          <a:stretch>
            <a:fillRect/>
          </a:stretch>
        </p:blipFill>
        <p:spPr bwMode="auto">
          <a:xfrm>
            <a:off x="2116397" y="449580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0" name="Picture 1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712" y="259080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1" name="Picture 1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8"/>
          <a:stretch>
            <a:fillRect/>
          </a:stretch>
        </p:blipFill>
        <p:spPr bwMode="auto">
          <a:xfrm>
            <a:off x="3048000" y="2590800"/>
            <a:ext cx="360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52"/>
          <p:cNvSpPr>
            <a:spLocks noGrp="1"/>
          </p:cNvSpPr>
          <p:nvPr>
            <p:ph type="body" sz="quarter" idx="10"/>
          </p:nvPr>
        </p:nvSpPr>
        <p:spPr bwMode="auto">
          <a:xfrm>
            <a:off x="314325" y="1011238"/>
            <a:ext cx="1743075" cy="24622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1000" dirty="0"/>
              <a:t>The three most core pain points that a product can solve need to correspond to the current core needs of customers. </a:t>
            </a:r>
          </a:p>
          <a:p>
            <a:pPr lvl="0"/>
            <a:r>
              <a:rPr lang="en-US" sz="1000" dirty="0"/>
              <a:t>For example, e-commerce platforms have emerged in response to the shopping needs of busy office workers or people who find it inconvenient to go out.</a:t>
            </a:r>
          </a:p>
          <a:p>
            <a:pPr lvl="0"/>
            <a:r>
              <a:rPr lang="en-US" sz="1000" dirty="0"/>
              <a:t>Please briefly describe what pain points your product can solve, and how these are reflected in your business plan.</a:t>
            </a:r>
          </a:p>
        </p:txBody>
      </p:sp>
      <p:sp>
        <p:nvSpPr>
          <p:cNvPr id="2051" name="Text Placeholder 53"/>
          <p:cNvSpPr>
            <a:spLocks noGrp="1"/>
          </p:cNvSpPr>
          <p:nvPr>
            <p:ph type="body" sz="quarter" idx="11"/>
          </p:nvPr>
        </p:nvSpPr>
        <p:spPr bwMode="auto">
          <a:xfrm>
            <a:off x="2185988" y="1016000"/>
            <a:ext cx="1754187" cy="15811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000" dirty="0"/>
              <a:t>The three most important features of a product.</a:t>
            </a:r>
          </a:p>
          <a:p>
            <a:pPr lvl="0"/>
            <a:r>
              <a:rPr lang="en-US" sz="1000" dirty="0"/>
              <a:t>The main features designed to address pain points, with a simple description of each.</a:t>
            </a:r>
          </a:p>
        </p:txBody>
      </p:sp>
      <p:sp>
        <p:nvSpPr>
          <p:cNvPr id="2052" name="Text Placeholder 54"/>
          <p:cNvSpPr>
            <a:spLocks noGrp="1"/>
          </p:cNvSpPr>
          <p:nvPr>
            <p:ph type="body" sz="quarter" idx="12"/>
          </p:nvPr>
        </p:nvSpPr>
        <p:spPr bwMode="auto">
          <a:xfrm>
            <a:off x="4067175" y="1066800"/>
            <a:ext cx="1754188" cy="1530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z="1000" dirty="0"/>
              <a:t>What innovative technology has the product utilized? Briefly describe the technological highlights used and provide specific code in the subsequent technical implementation document to support these highlights.</a:t>
            </a:r>
            <a:endParaRPr lang="en-US" sz="1000" dirty="0"/>
          </a:p>
        </p:txBody>
      </p:sp>
      <p:sp>
        <p:nvSpPr>
          <p:cNvPr id="2053" name="Text Placeholder 55"/>
          <p:cNvSpPr>
            <a:spLocks noGrp="1"/>
          </p:cNvSpPr>
          <p:nvPr>
            <p:ph type="body" sz="quarter" idx="13"/>
          </p:nvPr>
        </p:nvSpPr>
        <p:spPr bwMode="auto">
          <a:xfrm>
            <a:off x="5948363" y="1055688"/>
            <a:ext cx="1754187" cy="1530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1000" dirty="0"/>
              <a:t>Advantages that differentiate you from competitors, such as patents.</a:t>
            </a:r>
          </a:p>
          <a:p>
            <a:pPr eaLnBrk="1" hangingPunct="1"/>
            <a:r>
              <a:rPr lang="en-US" altLang="en-US" sz="1000" dirty="0"/>
              <a:t>Briefly describe the types of competitive barriers that can make you stand out among numerous competitors.</a:t>
            </a:r>
            <a:endParaRPr lang="en-GB" altLang="en-US" sz="1000" dirty="0"/>
          </a:p>
        </p:txBody>
      </p:sp>
      <p:sp>
        <p:nvSpPr>
          <p:cNvPr id="2054" name="Text Placeholder 56"/>
          <p:cNvSpPr>
            <a:spLocks noGrp="1"/>
          </p:cNvSpPr>
          <p:nvPr>
            <p:ph type="body" sz="quarter" idx="14"/>
          </p:nvPr>
        </p:nvSpPr>
        <p:spPr bwMode="auto">
          <a:xfrm>
            <a:off x="7835900" y="1055688"/>
            <a:ext cx="1754188" cy="24622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000" dirty="0"/>
              <a:t>Target customers, clients.</a:t>
            </a:r>
          </a:p>
          <a:p>
            <a:pPr lvl="0"/>
            <a:r>
              <a:rPr lang="en-US" sz="1000" dirty="0"/>
              <a:t>For example, the target users of inclusive finance products are small and micro enterprises, the elderly, and other vulnerable groups, not investment banks, listed companies, etc.</a:t>
            </a:r>
          </a:p>
          <a:p>
            <a:pPr lvl="0"/>
            <a:r>
              <a:rPr lang="en-US" sz="1000" dirty="0"/>
              <a:t>Briefly summarize how your team identifies and defines target users.</a:t>
            </a:r>
          </a:p>
        </p:txBody>
      </p:sp>
      <p:sp>
        <p:nvSpPr>
          <p:cNvPr id="2056" name="Text Placeholder 58"/>
          <p:cNvSpPr>
            <a:spLocks noGrp="1"/>
          </p:cNvSpPr>
          <p:nvPr>
            <p:ph type="body" sz="quarter" idx="16"/>
          </p:nvPr>
        </p:nvSpPr>
        <p:spPr bwMode="auto">
          <a:xfrm>
            <a:off x="2197100" y="2889250"/>
            <a:ext cx="1754188" cy="1606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z="1000" dirty="0"/>
              <a:t>Three key factors for assessing whether a product meets customer needs.</a:t>
            </a:r>
          </a:p>
          <a:p>
            <a:pPr lvl="0"/>
            <a:r>
              <a:rPr lang="en-US" altLang="en-US" sz="1000" dirty="0"/>
              <a:t>After the product launch, its operational status needs to be measured with corresponding indicators. Please briefly describe your standards.</a:t>
            </a:r>
            <a:endParaRPr lang="en-GB" altLang="en-US" sz="1000" dirty="0"/>
          </a:p>
        </p:txBody>
      </p:sp>
      <p:sp>
        <p:nvSpPr>
          <p:cNvPr id="2" name="Text Placeholder 60"/>
          <p:cNvSpPr>
            <a:spLocks noGrp="1"/>
          </p:cNvSpPr>
          <p:nvPr>
            <p:ph type="body" sz="quarter" idx="18"/>
          </p:nvPr>
        </p:nvSpPr>
        <p:spPr bwMode="auto">
          <a:xfrm>
            <a:off x="5951538" y="2965450"/>
            <a:ext cx="1754187" cy="1530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lang="en-US" sz="1000" dirty="0"/>
              <a:t>How to prove that your project possesses originality.</a:t>
            </a:r>
          </a:p>
        </p:txBody>
      </p:sp>
      <p:sp>
        <p:nvSpPr>
          <p:cNvPr id="3" name="Text Placeholder 62"/>
          <p:cNvSpPr>
            <a:spLocks noGrp="1"/>
          </p:cNvSpPr>
          <p:nvPr>
            <p:ph type="body" sz="quarter" idx="20"/>
          </p:nvPr>
        </p:nvSpPr>
        <p:spPr bwMode="auto">
          <a:xfrm>
            <a:off x="309563" y="4876800"/>
            <a:ext cx="4560887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z="1000" dirty="0"/>
              <a:t>Please provide a simple analysis of the feasibility of your final product implementation.</a:t>
            </a:r>
          </a:p>
        </p:txBody>
      </p:sp>
      <p:sp>
        <p:nvSpPr>
          <p:cNvPr id="2061" name="Text Placeholder 63"/>
          <p:cNvSpPr>
            <a:spLocks noGrp="1"/>
          </p:cNvSpPr>
          <p:nvPr>
            <p:ph type="body" sz="quarter" idx="21"/>
          </p:nvPr>
        </p:nvSpPr>
        <p:spPr bwMode="auto">
          <a:xfrm>
            <a:off x="5056188" y="4876800"/>
            <a:ext cx="4533900" cy="12954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z="1000" dirty="0"/>
              <a:t>What are the shortcomings of your products, and are there any corresponding plans for </a:t>
            </a:r>
            <a:r>
              <a:rPr lang="en-US" altLang="en-US" sz="1000"/>
              <a:t>improvement?</a:t>
            </a:r>
            <a:endParaRPr lang="en-US" altLang="en-US" sz="1000" dirty="0"/>
          </a:p>
        </p:txBody>
      </p:sp>
      <p:sp>
        <p:nvSpPr>
          <p:cNvPr id="2062" name="Text Placeholder 64"/>
          <p:cNvSpPr>
            <a:spLocks noGrp="1"/>
          </p:cNvSpPr>
          <p:nvPr>
            <p:ph type="body" sz="quarter" idx="22"/>
          </p:nvPr>
        </p:nvSpPr>
        <p:spPr bwMode="auto">
          <a:xfrm>
            <a:off x="3200400" y="381000"/>
            <a:ext cx="2286000" cy="228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3" name="Text Placeholder 65"/>
          <p:cNvSpPr>
            <a:spLocks noGrp="1"/>
          </p:cNvSpPr>
          <p:nvPr>
            <p:ph type="body" sz="quarter" idx="23"/>
          </p:nvPr>
        </p:nvSpPr>
        <p:spPr bwMode="auto">
          <a:xfrm>
            <a:off x="5684838" y="381000"/>
            <a:ext cx="1403350" cy="228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4" name="Text Placeholder 66"/>
          <p:cNvSpPr>
            <a:spLocks noGrp="1"/>
          </p:cNvSpPr>
          <p:nvPr>
            <p:ph type="body" sz="quarter" idx="24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5" name="Text Placeholder 67"/>
          <p:cNvSpPr>
            <a:spLocks noGrp="1"/>
          </p:cNvSpPr>
          <p:nvPr>
            <p:ph type="body" sz="quarter" idx="25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os Chronos">
      <a:dk1>
        <a:srgbClr val="444444"/>
      </a:dk1>
      <a:lt1>
        <a:sysClr val="window" lastClr="FFFFFF"/>
      </a:lt1>
      <a:dk2>
        <a:srgbClr val="222222"/>
      </a:dk2>
      <a:lt2>
        <a:srgbClr val="F3F3F3"/>
      </a:lt2>
      <a:accent1>
        <a:srgbClr val="669933"/>
      </a:accent1>
      <a:accent2>
        <a:srgbClr val="38BEEA"/>
      </a:accent2>
      <a:accent3>
        <a:srgbClr val="EA38C0"/>
      </a:accent3>
      <a:accent4>
        <a:srgbClr val="EABB38"/>
      </a:accent4>
      <a:accent5>
        <a:srgbClr val="788C92"/>
      </a:accent5>
      <a:accent6>
        <a:srgbClr val="EA6238"/>
      </a:accent6>
      <a:hlink>
        <a:srgbClr val="787828"/>
      </a:hlink>
      <a:folHlink>
        <a:srgbClr val="9AA2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XMLData TextToDisplay="%CLASSIFICATIONDATETIME%">08:12 29/11/2021</XML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D845DCA001874B8827B047BD48D237" ma:contentTypeVersion="0" ma:contentTypeDescription="Create a new document." ma:contentTypeScope="" ma:versionID="dbe8dc30a63cac2e51a0189c88873a2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XMLData TextToDisplay="RightsWATCHMark">13|CITI-PII-Internal|{00000000-0000-0000-0000-000000000000}</XMLData>
</file>

<file path=customXml/item6.xml><?xml version="1.0" encoding="utf-8"?>
<XMLData TextToDisplay="%DOCUMENTGUID%">{00000000-0000-0000-0000-000000000000}</XMLData>
</file>

<file path=customXml/itemProps1.xml><?xml version="1.0" encoding="utf-8"?>
<ds:datastoreItem xmlns:ds="http://schemas.openxmlformats.org/officeDocument/2006/customXml" ds:itemID="{96F0229F-0CC7-416C-827C-52F228A0896F}">
  <ds:schemaRefs/>
</ds:datastoreItem>
</file>

<file path=customXml/itemProps2.xml><?xml version="1.0" encoding="utf-8"?>
<ds:datastoreItem xmlns:ds="http://schemas.openxmlformats.org/officeDocument/2006/customXml" ds:itemID="{A3285076-E92D-4218-9ACA-9ABE14FB14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E4FD9DE-3E78-4084-AA25-DB23AACF247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CA1B667-4A20-4868-AE41-4E6BC924610A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2C0E257C-350B-4AF7-9375-800969F8B729}">
  <ds:schemaRefs/>
</ds:datastoreItem>
</file>

<file path=customXml/itemProps6.xml><?xml version="1.0" encoding="utf-8"?>
<ds:datastoreItem xmlns:ds="http://schemas.openxmlformats.org/officeDocument/2006/customXml" ds:itemID="{8B949761-B17E-4D91-BE25-51B9253607A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7499</TotalTime>
  <Words>275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Manager/>
  <Company>Neos Chronos Limited</Company>
  <LinksUpToDate>false</LinksUpToDate>
  <SharedDoc>false</SharedDoc>
  <HyperlinkBase>https://neoschronos.com/assets/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Canvas Template PPT</dc:title>
  <dc:subject/>
  <dc:creator>js20273@imceu.eu.ssmb.com</dc:creator>
  <cp:keywords>Lean Canvas, Free, Template, Powerpoint, ppt, pptx</cp:keywords>
  <dc:description>Lean Canvas is adapted from The Business Model Canvas (www.businessmodelgeneration.com/canvas). This work is licensed under the Creative Commons Attribution-Share Alike 3.0 Unported License.</dc:description>
  <cp:lastModifiedBy>Chen, Brad [TECH]</cp:lastModifiedBy>
  <cp:revision>73</cp:revision>
  <cp:lastPrinted>2020-01-14T19:13:55Z</cp:lastPrinted>
  <dcterms:created xsi:type="dcterms:W3CDTF">2019-04-01T16:49:19Z</dcterms:created>
  <dcterms:modified xsi:type="dcterms:W3CDTF">2024-11-04T05:48:42Z</dcterms:modified>
  <cp:category>PowerPoint Template 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ightsWATCHMark">
    <vt:lpwstr>13|CITI-PII-Internal|{00000000-0000-0000-0000-000000000000}</vt:lpwstr>
  </property>
  <property fmtid="{D5CDD505-2E9C-101B-9397-08002B2CF9AE}" pid="3" name="ContentTypeId">
    <vt:lpwstr>0x01010001D845DCA001874B8827B047BD48D237</vt:lpwstr>
  </property>
  <property fmtid="{D5CDD505-2E9C-101B-9397-08002B2CF9AE}" pid="4" name="MSIP_Label_d291669d-c62a-41f9-9790-e463798003d8_Enabled">
    <vt:lpwstr>true</vt:lpwstr>
  </property>
  <property fmtid="{D5CDD505-2E9C-101B-9397-08002B2CF9AE}" pid="5" name="MSIP_Label_d291669d-c62a-41f9-9790-e463798003d8_SetDate">
    <vt:lpwstr>2024-11-04T03:15:51Z</vt:lpwstr>
  </property>
  <property fmtid="{D5CDD505-2E9C-101B-9397-08002B2CF9AE}" pid="6" name="MSIP_Label_d291669d-c62a-41f9-9790-e463798003d8_Method">
    <vt:lpwstr>Privileged</vt:lpwstr>
  </property>
  <property fmtid="{D5CDD505-2E9C-101B-9397-08002B2CF9AE}" pid="7" name="MSIP_Label_d291669d-c62a-41f9-9790-e463798003d8_Name">
    <vt:lpwstr>Public</vt:lpwstr>
  </property>
  <property fmtid="{D5CDD505-2E9C-101B-9397-08002B2CF9AE}" pid="8" name="MSIP_Label_d291669d-c62a-41f9-9790-e463798003d8_SiteId">
    <vt:lpwstr>1771ae17-e764-4e0f-a476-d4184d79a5d9</vt:lpwstr>
  </property>
  <property fmtid="{D5CDD505-2E9C-101B-9397-08002B2CF9AE}" pid="9" name="MSIP_Label_d291669d-c62a-41f9-9790-e463798003d8_ActionId">
    <vt:lpwstr>c1cdd8bb-4b90-4ac6-b160-d762c20ce427</vt:lpwstr>
  </property>
  <property fmtid="{D5CDD505-2E9C-101B-9397-08002B2CF9AE}" pid="10" name="MSIP_Label_d291669d-c62a-41f9-9790-e463798003d8_ContentBits">
    <vt:lpwstr>0</vt:lpwstr>
  </property>
</Properties>
</file>